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gif" ContentType="image/gi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8" r:id="rId3"/>
    <p:sldId id="347" r:id="rId4"/>
    <p:sldId id="304" r:id="rId5"/>
    <p:sldId id="371" r:id="rId6"/>
    <p:sldId id="382" r:id="rId7"/>
    <p:sldId id="383" r:id="rId8"/>
    <p:sldId id="361" r:id="rId9"/>
    <p:sldId id="362" r:id="rId10"/>
    <p:sldId id="363" r:id="rId11"/>
    <p:sldId id="364" r:id="rId12"/>
    <p:sldId id="365" r:id="rId13"/>
    <p:sldId id="325" r:id="rId14"/>
    <p:sldId id="340" r:id="rId15"/>
    <p:sldId id="342" r:id="rId16"/>
    <p:sldId id="322" r:id="rId17"/>
    <p:sldId id="307" r:id="rId18"/>
  </p:sldIdLst>
  <p:sldSz cx="9144000" cy="6858000" type="screen4x3"/>
  <p:notesSz cx="9942195" cy="676084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4A47"/>
    <a:srgbClr val="5482A3"/>
    <a:srgbClr val="789BB5"/>
    <a:srgbClr val="90AFC6"/>
    <a:srgbClr val="8BABC3"/>
    <a:srgbClr val="F5F5F5"/>
    <a:srgbClr val="A6A6A6"/>
    <a:srgbClr val="5B868F"/>
    <a:srgbClr val="75A380"/>
    <a:srgbClr val="E3A4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1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771" y="96"/>
      </p:cViewPr>
      <p:guideLst>
        <p:guide orient="horz" pos="2216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2.vml.rels><?xml version="1.0" encoding="UTF-8" standalone="yes"?>
<Relationships xmlns="http://schemas.openxmlformats.org/package/2006/relationships"><Relationship Id="rId7" Type="http://schemas.openxmlformats.org/officeDocument/2006/relationships/image" Target="../media/image27.wmf"/><Relationship Id="rId6" Type="http://schemas.openxmlformats.org/officeDocument/2006/relationships/image" Target="../media/image26.wmf"/><Relationship Id="rId5" Type="http://schemas.openxmlformats.org/officeDocument/2006/relationships/image" Target="../media/image25.wmf"/><Relationship Id="rId4" Type="http://schemas.openxmlformats.org/officeDocument/2006/relationships/image" Target="../media/image24.wmf"/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3.vml.rels><?xml version="1.0" encoding="UTF-8" standalone="yes"?>
<Relationships xmlns="http://schemas.openxmlformats.org/package/2006/relationships"><Relationship Id="rId4" Type="http://schemas.openxmlformats.org/officeDocument/2006/relationships/image" Target="../media/image31.wmf"/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3179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80AA6-A04A-47F3-97F7-EFC1BAA645F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3179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F9CAD-5B3E-4948-B48C-79864FEC513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31790" y="1"/>
            <a:ext cx="4308422" cy="3392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84553-D4CB-4436-A308-FC56A8E3EF4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449638" y="844550"/>
            <a:ext cx="3043237" cy="2282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4252" y="3253809"/>
            <a:ext cx="7954010" cy="266220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31790" y="6421932"/>
            <a:ext cx="4308422" cy="33923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A6B7D-4A1A-4A4D-93B7-D784EA5E4BF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13" y="140481"/>
            <a:ext cx="3194092" cy="855561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2228850" y="2492944"/>
            <a:ext cx="6915151" cy="4365057"/>
          </a:xfrm>
          <a:prstGeom prst="rect">
            <a:avLst/>
          </a:prstGeom>
          <a:blipFill dpi="0" rotWithShape="1">
            <a:blip r:embed="rId3">
              <a:alphaModFix amt="1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4" name="矩形 3"/>
          <p:cNvSpPr/>
          <p:nvPr userDrawn="1"/>
        </p:nvSpPr>
        <p:spPr>
          <a:xfrm>
            <a:off x="179613" y="1798271"/>
            <a:ext cx="8792938" cy="152459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2228850" y="2492944"/>
            <a:ext cx="6915151" cy="4365057"/>
          </a:xfrm>
          <a:prstGeom prst="rect">
            <a:avLst/>
          </a:prstGeom>
          <a:blipFill dpi="0" rotWithShape="1">
            <a:blip r:embed="rId2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wmf"/><Relationship Id="rId4" Type="http://schemas.openxmlformats.org/officeDocument/2006/relationships/oleObject" Target="../embeddings/oleObject2.bin"/><Relationship Id="rId3" Type="http://schemas.openxmlformats.org/officeDocument/2006/relationships/image" Target="../media/image18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wmf"/><Relationship Id="rId8" Type="http://schemas.openxmlformats.org/officeDocument/2006/relationships/oleObject" Target="../embeddings/oleObject6.bin"/><Relationship Id="rId7" Type="http://schemas.openxmlformats.org/officeDocument/2006/relationships/image" Target="../media/image23.wmf"/><Relationship Id="rId6" Type="http://schemas.openxmlformats.org/officeDocument/2006/relationships/oleObject" Target="../embeddings/oleObject5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4.bin"/><Relationship Id="rId3" Type="http://schemas.openxmlformats.org/officeDocument/2006/relationships/image" Target="../media/image21.wmf"/><Relationship Id="rId2" Type="http://schemas.openxmlformats.org/officeDocument/2006/relationships/oleObject" Target="../embeddings/oleObject3.bin"/><Relationship Id="rId17" Type="http://schemas.openxmlformats.org/officeDocument/2006/relationships/vmlDrawing" Target="../drawings/vmlDrawing2.v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27.wmf"/><Relationship Id="rId14" Type="http://schemas.openxmlformats.org/officeDocument/2006/relationships/oleObject" Target="../embeddings/oleObject9.bin"/><Relationship Id="rId13" Type="http://schemas.openxmlformats.org/officeDocument/2006/relationships/image" Target="../media/image26.wmf"/><Relationship Id="rId12" Type="http://schemas.openxmlformats.org/officeDocument/2006/relationships/oleObject" Target="../embeddings/oleObject8.bin"/><Relationship Id="rId11" Type="http://schemas.openxmlformats.org/officeDocument/2006/relationships/image" Target="../media/image25.wmf"/><Relationship Id="rId10" Type="http://schemas.openxmlformats.org/officeDocument/2006/relationships/oleObject" Target="../embeddings/oleObject7.bin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wmf"/><Relationship Id="rId8" Type="http://schemas.openxmlformats.org/officeDocument/2006/relationships/oleObject" Target="../embeddings/oleObject13.bin"/><Relationship Id="rId7" Type="http://schemas.openxmlformats.org/officeDocument/2006/relationships/image" Target="../media/image30.wmf"/><Relationship Id="rId6" Type="http://schemas.openxmlformats.org/officeDocument/2006/relationships/oleObject" Target="../embeddings/oleObject12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11.bin"/><Relationship Id="rId3" Type="http://schemas.openxmlformats.org/officeDocument/2006/relationships/image" Target="../media/image28.wmf"/><Relationship Id="rId2" Type="http://schemas.openxmlformats.org/officeDocument/2006/relationships/oleObject" Target="../embeddings/oleObject10.bin"/><Relationship Id="rId11" Type="http://schemas.openxmlformats.org/officeDocument/2006/relationships/vmlDrawing" Target="../drawings/vmlDrawing3.v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GIF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43861" y="4941870"/>
            <a:ext cx="3256280" cy="1614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200" b="1" dirty="0">
                <a:solidFill>
                  <a:srgbClr val="B83314"/>
                </a:solidFill>
              </a:rPr>
              <a:t>汇报人：余轲辉</a:t>
            </a:r>
            <a:endParaRPr lang="zh-CN" altLang="en-US" sz="2200" b="1" dirty="0">
              <a:solidFill>
                <a:srgbClr val="B8331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b="1" dirty="0">
                <a:solidFill>
                  <a:srgbClr val="B83314"/>
                </a:solidFill>
              </a:rPr>
              <a:t>指导老师：李宏荣、王信</a:t>
            </a:r>
            <a:endParaRPr lang="en-US" altLang="zh-CN" sz="2200" b="1" dirty="0">
              <a:solidFill>
                <a:srgbClr val="B83314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2200" b="1" dirty="0">
                <a:solidFill>
                  <a:srgbClr val="B83314"/>
                </a:solidFill>
              </a:rPr>
              <a:t>2021 </a:t>
            </a:r>
            <a:r>
              <a:rPr lang="zh-CN" altLang="en-US" sz="2200" b="1" dirty="0">
                <a:solidFill>
                  <a:srgbClr val="B83314"/>
                </a:solidFill>
              </a:rPr>
              <a:t>年</a:t>
            </a:r>
            <a:r>
              <a:rPr lang="en-US" altLang="zh-CN" sz="2200" b="1" dirty="0">
                <a:solidFill>
                  <a:srgbClr val="B83314"/>
                </a:solidFill>
              </a:rPr>
              <a:t> 9 </a:t>
            </a:r>
            <a:r>
              <a:rPr lang="zh-CN" altLang="en-US" sz="2200" b="1" dirty="0">
                <a:solidFill>
                  <a:srgbClr val="B83314"/>
                </a:solidFill>
              </a:rPr>
              <a:t>月</a:t>
            </a:r>
            <a:endParaRPr lang="zh-CN" altLang="en-US" sz="2200" b="1" dirty="0">
              <a:solidFill>
                <a:srgbClr val="B83314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7830" y="2320925"/>
            <a:ext cx="83089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Bias-preserving gates with stabilized cat qubits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波包散射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137"/>
            <a:ext cx="1858577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137"/>
            <a:ext cx="1858577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78815" y="1176655"/>
            <a:ext cx="3806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阶梯势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1755" y="1761490"/>
            <a:ext cx="2525395" cy="10782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30" y="3561080"/>
            <a:ext cx="5154930" cy="74549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78815" y="3016250"/>
            <a:ext cx="40049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含时薛定谔方程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64540" y="4589145"/>
            <a:ext cx="3102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初始状态仍然是高斯函数</a:t>
            </a:r>
            <a:endParaRPr lang="en-US" altLang="zh-CN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0" y="5091430"/>
            <a:ext cx="2429510" cy="9410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波包散射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137"/>
            <a:ext cx="1858577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137"/>
            <a:ext cx="1858577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78815" y="810260"/>
            <a:ext cx="3806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运行结果</a:t>
            </a:r>
            <a:endParaRPr lang="zh-CN" altLang="en-US"/>
          </a:p>
        </p:txBody>
      </p:sp>
      <p:pic>
        <p:nvPicPr>
          <p:cNvPr id="2" name="图片 1" descr="StepPotentia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38730" y="3526155"/>
            <a:ext cx="4067175" cy="3050540"/>
          </a:xfrm>
          <a:prstGeom prst="rect">
            <a:avLst/>
          </a:prstGeom>
        </p:spPr>
      </p:pic>
      <p:pic>
        <p:nvPicPr>
          <p:cNvPr id="4" name="图片 3" descr="StepInit@2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55" y="1297940"/>
            <a:ext cx="6502400" cy="23463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直接箭头连接符 108"/>
          <p:cNvCxnSpPr/>
          <p:nvPr/>
        </p:nvCxnSpPr>
        <p:spPr>
          <a:xfrm>
            <a:off x="5628360" y="6257857"/>
            <a:ext cx="3291840" cy="0"/>
          </a:xfrm>
          <a:prstGeom prst="straightConnector1">
            <a:avLst/>
          </a:prstGeom>
          <a:ln w="22225">
            <a:solidFill>
              <a:schemeClr val="bg1">
                <a:lumMod val="6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0" name="Rectangle 14"/>
          <p:cNvSpPr>
            <a:spLocks noChangeArrowheads="1"/>
          </p:cNvSpPr>
          <p:nvPr/>
        </p:nvSpPr>
        <p:spPr bwMode="gray">
          <a:xfrm>
            <a:off x="536575" y="2133600"/>
            <a:ext cx="1897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80808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80808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80808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80808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80808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000">
              <a:solidFill>
                <a:srgbClr val="000000"/>
              </a:solidFill>
            </a:endParaRPr>
          </a:p>
        </p:txBody>
      </p:sp>
      <p:grpSp>
        <p:nvGrpSpPr>
          <p:cNvPr id="12308" name="组合 12307"/>
          <p:cNvGrpSpPr/>
          <p:nvPr/>
        </p:nvGrpSpPr>
        <p:grpSpPr>
          <a:xfrm>
            <a:off x="7851866" y="5933857"/>
            <a:ext cx="648000" cy="648000"/>
            <a:chOff x="5946921" y="5046629"/>
            <a:chExt cx="648000" cy="648000"/>
          </a:xfrm>
        </p:grpSpPr>
        <p:sp>
          <p:nvSpPr>
            <p:cNvPr id="12306" name="椭圆 12305"/>
            <p:cNvSpPr/>
            <p:nvPr/>
          </p:nvSpPr>
          <p:spPr>
            <a:xfrm>
              <a:off x="5946921" y="5046629"/>
              <a:ext cx="648000" cy="648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5156" y="5179792"/>
              <a:ext cx="449427" cy="396000"/>
            </a:xfrm>
            <a:prstGeom prst="rect">
              <a:avLst/>
            </a:prstGeom>
            <a:effectLst/>
          </p:spPr>
        </p:pic>
      </p:grpSp>
      <p:sp>
        <p:nvSpPr>
          <p:cNvPr id="39" name="标题 1"/>
          <p:cNvSpPr txBox="1"/>
          <p:nvPr/>
        </p:nvSpPr>
        <p:spPr>
          <a:xfrm>
            <a:off x="2584269" y="197440"/>
            <a:ext cx="3975463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Rabi Oscillation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40" name="直接连接符 39"/>
          <p:cNvCxnSpPr>
            <a:endCxn id="39" idx="1"/>
          </p:cNvCxnSpPr>
          <p:nvPr/>
        </p:nvCxnSpPr>
        <p:spPr>
          <a:xfrm>
            <a:off x="0" y="444137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39" idx="3"/>
          </p:cNvCxnSpPr>
          <p:nvPr/>
        </p:nvCxnSpPr>
        <p:spPr>
          <a:xfrm>
            <a:off x="6559732" y="444137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62406" y="1014834"/>
            <a:ext cx="72330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dirty="0">
                <a:solidFill>
                  <a:srgbClr val="0070C0"/>
                </a:solidFill>
                <a:latin typeface="Arial Rounded MT Bold" panose="020F0704030504030204" pitchFamily="34" charset="0"/>
              </a:rPr>
              <a:t>Interaction of a single two-level atom with a single mode field</a:t>
            </a:r>
            <a:endParaRPr lang="zh-CN" altLang="en-US" dirty="0">
              <a:solidFill>
                <a:srgbClr val="0070C0"/>
              </a:solidFill>
              <a:latin typeface="Arial Rounded MT Bold" panose="020F0704030504030204" pitchFamily="34" charset="0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601725" y="1408190"/>
          <a:ext cx="5185410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AxMath" r:id="rId2" imgW="1828800" imgH="1828800" progId="Equation.AxMath">
                  <p:embed/>
                </p:oleObj>
              </mc:Choice>
              <mc:Fallback>
                <p:oleObj name="AxMath" r:id="rId2" imgW="1828800" imgH="1828800" progId="Equation.AxMath">
                  <p:embed/>
                  <p:pic>
                    <p:nvPicPr>
                      <p:cNvPr id="0" name="图片 -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01725" y="1408190"/>
                        <a:ext cx="5185410" cy="62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477118" y="4519837"/>
          <a:ext cx="2900363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AxMath" r:id="rId4" imgW="1828800" imgH="1828800" progId="Equation.AxMath">
                  <p:embed/>
                </p:oleObj>
              </mc:Choice>
              <mc:Fallback>
                <p:oleObj name="AxMath" r:id="rId4" imgW="1828800" imgH="1828800" progId="Equation.AxMath">
                  <p:embed/>
                  <p:pic>
                    <p:nvPicPr>
                      <p:cNvPr id="0" name="图片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7118" y="4519837"/>
                        <a:ext cx="2900363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3377481" y="4455004"/>
            <a:ext cx="4581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(interaction picture Hamiltonian)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920391" y="1518688"/>
            <a:ext cx="45816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Cambria" panose="02040503050406030204" pitchFamily="18" charset="0"/>
                <a:ea typeface="Cambria" panose="02040503050406030204" pitchFamily="18" charset="0"/>
              </a:rPr>
              <a:t> (Jaynes-Cummings Model)</a:t>
            </a:r>
            <a:endParaRPr lang="zh-CN" altLang="en-US" sz="1400" dirty="0">
              <a:latin typeface="Cambria" panose="020405030504060302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6"/>
          <a:srcRect l="63285" t="21115" r="17447" b="43135"/>
          <a:stretch>
            <a:fillRect/>
          </a:stretch>
        </p:blipFill>
        <p:spPr>
          <a:xfrm>
            <a:off x="509664" y="2033666"/>
            <a:ext cx="4062336" cy="21543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直接箭头连接符 108"/>
          <p:cNvCxnSpPr/>
          <p:nvPr/>
        </p:nvCxnSpPr>
        <p:spPr>
          <a:xfrm>
            <a:off x="5628360" y="6257857"/>
            <a:ext cx="3291840" cy="0"/>
          </a:xfrm>
          <a:prstGeom prst="straightConnector1">
            <a:avLst/>
          </a:prstGeom>
          <a:ln w="22225">
            <a:solidFill>
              <a:schemeClr val="bg1">
                <a:lumMod val="6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0" name="Rectangle 14"/>
          <p:cNvSpPr>
            <a:spLocks noChangeArrowheads="1"/>
          </p:cNvSpPr>
          <p:nvPr/>
        </p:nvSpPr>
        <p:spPr bwMode="gray">
          <a:xfrm>
            <a:off x="536575" y="2133600"/>
            <a:ext cx="1897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80808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80808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80808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80808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80808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000">
              <a:solidFill>
                <a:srgbClr val="000000"/>
              </a:solidFill>
            </a:endParaRPr>
          </a:p>
        </p:txBody>
      </p:sp>
      <p:grpSp>
        <p:nvGrpSpPr>
          <p:cNvPr id="12308" name="组合 12307"/>
          <p:cNvGrpSpPr/>
          <p:nvPr/>
        </p:nvGrpSpPr>
        <p:grpSpPr>
          <a:xfrm>
            <a:off x="7851866" y="5933857"/>
            <a:ext cx="648000" cy="648000"/>
            <a:chOff x="5946921" y="5046629"/>
            <a:chExt cx="648000" cy="648000"/>
          </a:xfrm>
        </p:grpSpPr>
        <p:sp>
          <p:nvSpPr>
            <p:cNvPr id="12306" name="椭圆 12305"/>
            <p:cNvSpPr/>
            <p:nvPr/>
          </p:nvSpPr>
          <p:spPr>
            <a:xfrm>
              <a:off x="5946921" y="5046629"/>
              <a:ext cx="648000" cy="648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5156" y="5179792"/>
              <a:ext cx="449427" cy="396000"/>
            </a:xfrm>
            <a:prstGeom prst="rect">
              <a:avLst/>
            </a:prstGeom>
            <a:effectLst/>
          </p:spPr>
        </p:pic>
      </p:grpSp>
      <p:sp>
        <p:nvSpPr>
          <p:cNvPr id="39" name="标题 1"/>
          <p:cNvSpPr txBox="1"/>
          <p:nvPr/>
        </p:nvSpPr>
        <p:spPr>
          <a:xfrm>
            <a:off x="2584269" y="197440"/>
            <a:ext cx="3975463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Rabi Oscillation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40" name="直接连接符 39"/>
          <p:cNvCxnSpPr>
            <a:endCxn id="39" idx="1"/>
          </p:cNvCxnSpPr>
          <p:nvPr/>
        </p:nvCxnSpPr>
        <p:spPr>
          <a:xfrm>
            <a:off x="0" y="444137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39" idx="3"/>
          </p:cNvCxnSpPr>
          <p:nvPr/>
        </p:nvCxnSpPr>
        <p:spPr>
          <a:xfrm>
            <a:off x="6559732" y="444137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441917" y="1010371"/>
            <a:ext cx="4581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Probability amplitude method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673100" y="1444625"/>
          <a:ext cx="1622425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AxMath" r:id="rId2" imgW="1828800" imgH="1828800" progId="Equation.AxMath">
                  <p:embed/>
                </p:oleObj>
              </mc:Choice>
              <mc:Fallback>
                <p:oleObj name="AxMath" r:id="rId2" imgW="1828800" imgH="1828800" progId="Equation.AxMath">
                  <p:embed/>
                  <p:pic>
                    <p:nvPicPr>
                      <p:cNvPr id="0" name="图片 -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3100" y="1444625"/>
                        <a:ext cx="1622425" cy="62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391196" y="2078124"/>
            <a:ext cx="79983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We set at time t, we have n photons in the field ,the state can be expressed as:</a:t>
            </a:r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zh-CN" altLang="en-US" dirty="0">
              <a:latin typeface="Cambria" panose="02040503050406030204" pitchFamily="18" charset="0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520700" y="2565400"/>
          <a:ext cx="40513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AxMath" r:id="rId4" imgW="1828800" imgH="1828800" progId="Equation.AxMath">
                  <p:embed/>
                </p:oleObj>
              </mc:Choice>
              <mc:Fallback>
                <p:oleObj name="AxMath" r:id="rId4" imgW="1828800" imgH="1828800" progId="Equation.AxMath">
                  <p:embed/>
                  <p:pic>
                    <p:nvPicPr>
                      <p:cNvPr id="0" name="图片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0700" y="2565400"/>
                        <a:ext cx="40513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391196" y="2967335"/>
            <a:ext cx="76774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The interaction energy can only caused transitions between the state          and                     so we the system state:</a:t>
            </a:r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zh-CN" altLang="en-US" dirty="0">
              <a:latin typeface="Cambria" panose="02040503050406030204" pitchFamily="18" charset="0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554038" y="3625850"/>
          <a:ext cx="39846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AxMath" r:id="rId6" imgW="1828800" imgH="1828800" progId="Equation.AxMath">
                  <p:embed/>
                </p:oleObj>
              </mc:Choice>
              <mc:Fallback>
                <p:oleObj name="AxMath" r:id="rId6" imgW="1828800" imgH="1828800" progId="Equation.AxMath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54038" y="3625850"/>
                        <a:ext cx="3984625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391196" y="3998933"/>
            <a:ext cx="45816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By solving Sch. Eq ,we can get:</a:t>
            </a:r>
            <a:endParaRPr lang="en-US" altLang="zh-CN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zh-CN" altLang="en-US" dirty="0">
              <a:latin typeface="Cambria" panose="02040503050406030204" pitchFamily="18" charset="0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441325" y="4414838"/>
          <a:ext cx="8329613" cy="153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AxMath" r:id="rId8" imgW="1828800" imgH="1828800" progId="Equation.AxMath">
                  <p:embed/>
                </p:oleObj>
              </mc:Choice>
              <mc:Fallback>
                <p:oleObj name="AxMath" r:id="rId8" imgW="1828800" imgH="1828800" progId="Equation.AxMath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41325" y="4414838"/>
                        <a:ext cx="8329613" cy="153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516596" y="5951538"/>
          <a:ext cx="22161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AxMath" r:id="rId10" imgW="1828800" imgH="1828800" progId="Equation.AxMath">
                  <p:embed/>
                </p:oleObj>
              </mc:Choice>
              <mc:Fallback>
                <p:oleObj name="AxMath" r:id="rId10" imgW="1828800" imgH="1828800" progId="Equation.AxMath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16596" y="5951538"/>
                        <a:ext cx="221615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7173175" y="2992459"/>
          <a:ext cx="63182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AxMath" r:id="rId12" imgW="1828800" imgH="1828800" progId="Equation.AxMath">
                  <p:embed/>
                </p:oleObj>
              </mc:Choice>
              <mc:Fallback>
                <p:oleObj name="AxMath" r:id="rId12" imgW="1828800" imgH="1828800" progId="Equation.AxMath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173175" y="2992459"/>
                        <a:ext cx="631825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872991" y="3255851"/>
          <a:ext cx="103505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AxMath" r:id="rId14" imgW="1828800" imgH="1828800" progId="Equation.AxMath">
                  <p:embed/>
                </p:oleObj>
              </mc:Choice>
              <mc:Fallback>
                <p:oleObj name="AxMath" r:id="rId14" imgW="1828800" imgH="1828800" progId="Equation.AxMath">
                  <p:embed/>
                  <p:pic>
                    <p:nvPicPr>
                      <p:cNvPr id="0" name="图片 15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72991" y="3255851"/>
                        <a:ext cx="103505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直接箭头连接符 108"/>
          <p:cNvCxnSpPr/>
          <p:nvPr/>
        </p:nvCxnSpPr>
        <p:spPr>
          <a:xfrm>
            <a:off x="5628360" y="6257857"/>
            <a:ext cx="3291840" cy="0"/>
          </a:xfrm>
          <a:prstGeom prst="straightConnector1">
            <a:avLst/>
          </a:prstGeom>
          <a:ln w="22225">
            <a:solidFill>
              <a:schemeClr val="bg1">
                <a:lumMod val="6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0" name="Rectangle 14"/>
          <p:cNvSpPr>
            <a:spLocks noChangeArrowheads="1"/>
          </p:cNvSpPr>
          <p:nvPr/>
        </p:nvSpPr>
        <p:spPr bwMode="gray">
          <a:xfrm>
            <a:off x="536575" y="2133600"/>
            <a:ext cx="18970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80808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80808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80808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80808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80808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80808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000">
              <a:solidFill>
                <a:srgbClr val="000000"/>
              </a:solidFill>
            </a:endParaRPr>
          </a:p>
        </p:txBody>
      </p:sp>
      <p:grpSp>
        <p:nvGrpSpPr>
          <p:cNvPr id="12308" name="组合 12307"/>
          <p:cNvGrpSpPr/>
          <p:nvPr/>
        </p:nvGrpSpPr>
        <p:grpSpPr>
          <a:xfrm>
            <a:off x="7851866" y="5933857"/>
            <a:ext cx="648000" cy="648000"/>
            <a:chOff x="5946921" y="5046629"/>
            <a:chExt cx="648000" cy="648000"/>
          </a:xfrm>
        </p:grpSpPr>
        <p:sp>
          <p:nvSpPr>
            <p:cNvPr id="12306" name="椭圆 12305"/>
            <p:cNvSpPr/>
            <p:nvPr/>
          </p:nvSpPr>
          <p:spPr>
            <a:xfrm>
              <a:off x="5946921" y="5046629"/>
              <a:ext cx="648000" cy="648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5156" y="5179792"/>
              <a:ext cx="449427" cy="396000"/>
            </a:xfrm>
            <a:prstGeom prst="rect">
              <a:avLst/>
            </a:prstGeom>
            <a:effectLst/>
          </p:spPr>
        </p:pic>
      </p:grpSp>
      <p:sp>
        <p:nvSpPr>
          <p:cNvPr id="39" name="标题 1"/>
          <p:cNvSpPr txBox="1"/>
          <p:nvPr/>
        </p:nvSpPr>
        <p:spPr>
          <a:xfrm>
            <a:off x="2584269" y="197440"/>
            <a:ext cx="3975463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Rabi Oscillation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40" name="直接连接符 39"/>
          <p:cNvCxnSpPr>
            <a:endCxn id="39" idx="1"/>
          </p:cNvCxnSpPr>
          <p:nvPr/>
        </p:nvCxnSpPr>
        <p:spPr>
          <a:xfrm>
            <a:off x="0" y="444137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39" idx="3"/>
          </p:cNvCxnSpPr>
          <p:nvPr/>
        </p:nvCxnSpPr>
        <p:spPr>
          <a:xfrm>
            <a:off x="6559732" y="444137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20363" y="913801"/>
            <a:ext cx="7413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At the initial time the atom is in |a&gt; and the field is in |0&gt;.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671513" y="1379538"/>
          <a:ext cx="4092575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AxMath" r:id="rId2" imgW="1828800" imgH="1828800" progId="Equation.AxMath">
                  <p:embed/>
                </p:oleObj>
              </mc:Choice>
              <mc:Fallback>
                <p:oleObj name="AxMath" r:id="rId2" imgW="1828800" imgH="1828800" progId="Equation.AxMath">
                  <p:embed/>
                  <p:pic>
                    <p:nvPicPr>
                      <p:cNvPr id="0" name="图片 -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1513" y="1379538"/>
                        <a:ext cx="4092575" cy="175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142809" y="4963791"/>
            <a:ext cx="4581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For the resonant interaction: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3382538" y="5010269"/>
          <a:ext cx="644525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AxMath" r:id="rId4" imgW="1828800" imgH="1828800" progId="Equation.AxMath">
                  <p:embed/>
                </p:oleObj>
              </mc:Choice>
              <mc:Fallback>
                <p:oleObj name="AxMath" r:id="rId4" imgW="1828800" imgH="1828800" progId="Equation.AxMath">
                  <p:embed/>
                  <p:pic>
                    <p:nvPicPr>
                      <p:cNvPr id="0" name="图片 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82538" y="5010269"/>
                        <a:ext cx="644525" cy="730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644134" y="5417665"/>
          <a:ext cx="1520825" cy="75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AxMath" r:id="rId6" imgW="1828800" imgH="1828800" progId="Equation.AxMath">
                  <p:embed/>
                </p:oleObj>
              </mc:Choice>
              <mc:Fallback>
                <p:oleObj name="AxMath" r:id="rId6" imgW="1828800" imgH="1828800" progId="Equation.AxMath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44134" y="5417665"/>
                        <a:ext cx="1520825" cy="75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2473259" y="5610824"/>
            <a:ext cx="4581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(</a:t>
            </a:r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vacuum Rabi oscillation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223291" y="3165911"/>
            <a:ext cx="6581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The inversion of the level population probabilities is</a:t>
            </a:r>
            <a:endParaRPr lang="zh-CN" altLang="en-US" dirty="0">
              <a:latin typeface="Cambria" panose="02040503050406030204" pitchFamily="18" charset="0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644134" y="3581721"/>
          <a:ext cx="4759325" cy="132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AxMath" r:id="rId8" imgW="1828800" imgH="1828800" progId="Equation.AxMath">
                  <p:embed/>
                </p:oleObj>
              </mc:Choice>
              <mc:Fallback>
                <p:oleObj name="AxMath" r:id="rId8" imgW="1828800" imgH="1828800" progId="Equation.AxMath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44134" y="3581721"/>
                        <a:ext cx="4759325" cy="1323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fallOver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VacuumRabioscillation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765" y="1931035"/>
            <a:ext cx="7134860" cy="40138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9585" y="1031240"/>
            <a:ext cx="3806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程序运行结果</a:t>
            </a:r>
            <a:r>
              <a:rPr lang="en-US" altLang="zh-CN"/>
              <a:t>(</a:t>
            </a:r>
            <a:r>
              <a:rPr lang="zh-CN" altLang="en-US"/>
              <a:t>从激发态开始演化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39" name="标题 1"/>
          <p:cNvSpPr txBox="1"/>
          <p:nvPr/>
        </p:nvSpPr>
        <p:spPr>
          <a:xfrm>
            <a:off x="2584269" y="197440"/>
            <a:ext cx="3975463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800" dirty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Rabi Oscillation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cxnSp>
        <p:nvCxnSpPr>
          <p:cNvPr id="40" name="直接连接符 39"/>
          <p:cNvCxnSpPr>
            <a:endCxn id="39" idx="1"/>
          </p:cNvCxnSpPr>
          <p:nvPr/>
        </p:nvCxnSpPr>
        <p:spPr>
          <a:xfrm>
            <a:off x="0" y="444137"/>
            <a:ext cx="2584269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39" idx="3"/>
          </p:cNvCxnSpPr>
          <p:nvPr/>
        </p:nvCxnSpPr>
        <p:spPr>
          <a:xfrm>
            <a:off x="6559732" y="444137"/>
            <a:ext cx="2584268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71080" y="1874006"/>
            <a:ext cx="79160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Thank you!</a:t>
            </a:r>
            <a:endParaRPr lang="zh-CN" altLang="en-US" sz="8000" b="1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直接箭头连接符 108"/>
          <p:cNvCxnSpPr/>
          <p:nvPr/>
        </p:nvCxnSpPr>
        <p:spPr>
          <a:xfrm>
            <a:off x="5628360" y="6257857"/>
            <a:ext cx="3291840" cy="0"/>
          </a:xfrm>
          <a:prstGeom prst="straightConnector1">
            <a:avLst/>
          </a:prstGeom>
          <a:ln w="22225">
            <a:solidFill>
              <a:schemeClr val="bg1">
                <a:lumMod val="6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08" name="组合 12307"/>
          <p:cNvGrpSpPr/>
          <p:nvPr/>
        </p:nvGrpSpPr>
        <p:grpSpPr>
          <a:xfrm>
            <a:off x="7851866" y="5933857"/>
            <a:ext cx="648000" cy="648000"/>
            <a:chOff x="5946921" y="5046629"/>
            <a:chExt cx="648000" cy="648000"/>
          </a:xfrm>
        </p:grpSpPr>
        <p:sp>
          <p:nvSpPr>
            <p:cNvPr id="12306" name="椭圆 12305"/>
            <p:cNvSpPr/>
            <p:nvPr/>
          </p:nvSpPr>
          <p:spPr>
            <a:xfrm>
              <a:off x="5946921" y="5046629"/>
              <a:ext cx="648000" cy="648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5156" y="5179792"/>
              <a:ext cx="449427" cy="396000"/>
            </a:xfrm>
            <a:prstGeom prst="rect">
              <a:avLst/>
            </a:prstGeom>
            <a:effectLst/>
          </p:spPr>
        </p:pic>
      </p:grpSp>
      <p:sp>
        <p:nvSpPr>
          <p:cNvPr id="5" name="矩形 4"/>
          <p:cNvSpPr/>
          <p:nvPr/>
        </p:nvSpPr>
        <p:spPr>
          <a:xfrm>
            <a:off x="868680" y="2256790"/>
            <a:ext cx="7071360" cy="304609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/>
            <a:r>
              <a:rPr lang="zh-CN" altLang="en-US" sz="4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What do we need on the road to </a:t>
            </a:r>
            <a:r>
              <a:rPr lang="en-US" altLang="zh-CN" sz="4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fully universal</a:t>
            </a:r>
            <a:r>
              <a:rPr lang="zh-CN" altLang="en-US" sz="4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quantum computing</a:t>
            </a:r>
            <a:r>
              <a:rPr lang="en-US" altLang="zh-CN" sz="4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?</a:t>
            </a:r>
            <a:endParaRPr lang="en-US" altLang="zh-CN" sz="4800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6073" y="427355"/>
            <a:ext cx="4349115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Question</a:t>
            </a:r>
            <a:endParaRPr lang="en-US" altLang="zh-CN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Background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137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137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785995" y="727710"/>
            <a:ext cx="3496310" cy="3068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7-layer configuration</a:t>
            </a:r>
            <a:endParaRPr lang="zh-CN" altLang="en-US" sz="24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Q Algorithm</a:t>
            </a:r>
            <a:endParaRPr lang="en-US" altLang="zh-CN"/>
          </a:p>
          <a:p>
            <a:pPr marL="342900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Programming Languages</a:t>
            </a:r>
            <a:endParaRPr lang="en-US" altLang="zh-CN"/>
          </a:p>
          <a:p>
            <a:pPr marL="342900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Q Arthmetic</a:t>
            </a:r>
            <a:endParaRPr lang="en-US" altLang="zh-CN"/>
          </a:p>
          <a:p>
            <a:pPr marL="342900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Q Instruction Set</a:t>
            </a:r>
            <a:endParaRPr lang="en-US" altLang="zh-CN"/>
          </a:p>
          <a:p>
            <a:pPr marL="342900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Microarchitecture</a:t>
            </a:r>
            <a:endParaRPr lang="en-US" altLang="zh-CN"/>
          </a:p>
          <a:p>
            <a:pPr marL="342900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Quantum to Classical</a:t>
            </a:r>
            <a:endParaRPr lang="en-US" altLang="zh-CN"/>
          </a:p>
          <a:p>
            <a:pPr marL="342900" indent="-3429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Quantum Chip</a:t>
            </a:r>
            <a:endParaRPr lang="en-US" altLang="zh-CN"/>
          </a:p>
        </p:txBody>
      </p:sp>
      <p:pic>
        <p:nvPicPr>
          <p:cNvPr id="11" name="图片 10" descr="quantum_computing_st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880" y="872490"/>
            <a:ext cx="3772535" cy="28352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55650" y="3804920"/>
            <a:ext cx="796544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The basis of this architecture is </a:t>
            </a:r>
            <a:r>
              <a:rPr lang="en-US" altLang="zh-CN" b="1">
                <a:solidFill>
                  <a:srgbClr val="FF0000"/>
                </a:solidFill>
              </a:rPr>
              <a:t>quantum chip </a:t>
            </a:r>
            <a:r>
              <a:rPr lang="en-US" altLang="zh-CN"/>
              <a:t>(</a:t>
            </a:r>
            <a:r>
              <a:rPr lang="en-US" altLang="zh-CN" b="1"/>
              <a:t>superconduncting quantum circuits</a:t>
            </a:r>
            <a:r>
              <a:rPr lang="en-US" altLang="zh-CN"/>
              <a:t>, </a:t>
            </a:r>
            <a:r>
              <a:rPr lang="en-US" altLang="zh-CN" b="1"/>
              <a:t>quantum dots</a:t>
            </a:r>
            <a:r>
              <a:rPr lang="en-US" altLang="zh-CN"/>
              <a:t>)</a:t>
            </a:r>
            <a:endParaRPr lang="en-US" altLang="zh-CN"/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The middle part between the chip and the algorithm translates the quantum algorithm into control pulses acting on the physical chip.</a:t>
            </a:r>
            <a:endParaRPr lang="en-US" altLang="zh-CN"/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Quantum bits are extremely </a:t>
            </a:r>
            <a:r>
              <a:rPr lang="en-US" altLang="zh-CN" b="1"/>
              <a:t>fragile</a:t>
            </a:r>
            <a:r>
              <a:rPr lang="en-US" altLang="zh-CN"/>
              <a:t>. The way forward is to correct the errors faster than they appear, a notion called </a:t>
            </a:r>
            <a:r>
              <a:rPr lang="en-US" altLang="zh-CN" b="1">
                <a:solidFill>
                  <a:srgbClr val="FF0000"/>
                </a:solidFill>
              </a:rPr>
              <a:t>fault-tolerance</a:t>
            </a:r>
            <a:r>
              <a:rPr lang="en-US" altLang="zh-CN"/>
              <a:t>.</a:t>
            </a:r>
            <a:endParaRPr lang="en-US" altLang="zh-CN"/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The approach to achieve fault-tolerant quantum computing is based on </a:t>
            </a:r>
            <a:r>
              <a:rPr lang="en-US" altLang="zh-CN" b="1">
                <a:solidFill>
                  <a:srgbClr val="FF0000"/>
                </a:solidFill>
              </a:rPr>
              <a:t>Quantum Error Correction.</a:t>
            </a:r>
            <a:endParaRPr lang="en-US" altLang="zh-CN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Quantum Error Correction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137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137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22910" y="950595"/>
            <a:ext cx="35667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cause of errors</a:t>
            </a:r>
            <a:r>
              <a:rPr lang="en-US" altLang="zh-CN" sz="240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FF0000"/>
                </a:solidFill>
                <a:effectLst/>
              </a:rPr>
              <a:t> </a:t>
            </a:r>
            <a:endParaRPr lang="en-US" altLang="zh-CN" sz="2400">
              <a:ln w="12700" cmpd="sng">
                <a:solidFill>
                  <a:schemeClr val="accent4"/>
                </a:solidFill>
                <a:prstDash val="solid"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589280" y="1792605"/>
            <a:ext cx="2810510" cy="125476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Interaction of quantum system with environment</a:t>
            </a:r>
            <a:endParaRPr lang="en-US" altLang="zh-CN"/>
          </a:p>
        </p:txBody>
      </p:sp>
      <p:sp>
        <p:nvSpPr>
          <p:cNvPr id="8" name="圆角矩形 7"/>
          <p:cNvSpPr/>
          <p:nvPr/>
        </p:nvSpPr>
        <p:spPr>
          <a:xfrm>
            <a:off x="5031740" y="1790700"/>
            <a:ext cx="2260600" cy="124777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Energy loss &amp;</a:t>
            </a:r>
            <a:endParaRPr lang="en-US" altLang="zh-CN"/>
          </a:p>
          <a:p>
            <a:pPr algn="ctr"/>
            <a:r>
              <a:rPr lang="en-US" altLang="zh-CN"/>
              <a:t>Decoherence</a:t>
            </a:r>
            <a:endParaRPr lang="en-US" altLang="zh-CN"/>
          </a:p>
        </p:txBody>
      </p:sp>
      <p:sp>
        <p:nvSpPr>
          <p:cNvPr id="9" name="圆角矩形 8"/>
          <p:cNvSpPr/>
          <p:nvPr/>
        </p:nvSpPr>
        <p:spPr>
          <a:xfrm>
            <a:off x="1282700" y="4493895"/>
            <a:ext cx="2261235" cy="1006475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Loss of quantum information</a:t>
            </a:r>
            <a:endParaRPr lang="en-US" altLang="zh-CN"/>
          </a:p>
        </p:txBody>
      </p:sp>
      <p:sp>
        <p:nvSpPr>
          <p:cNvPr id="13" name="左大括号 12"/>
          <p:cNvSpPr/>
          <p:nvPr/>
        </p:nvSpPr>
        <p:spPr>
          <a:xfrm>
            <a:off x="3752215" y="4184650"/>
            <a:ext cx="1687830" cy="1624330"/>
          </a:xfrm>
          <a:prstGeom prst="leftBrace">
            <a:avLst>
              <a:gd name="adj1" fmla="val 25000"/>
              <a:gd name="adj2" fmla="val 49491"/>
            </a:avLst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440045" y="3744595"/>
            <a:ext cx="1245870" cy="85852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Bit-flip</a:t>
            </a:r>
            <a:endParaRPr lang="en-US" altLang="zh-CN"/>
          </a:p>
        </p:txBody>
      </p:sp>
      <p:sp>
        <p:nvSpPr>
          <p:cNvPr id="15" name="矩形 14"/>
          <p:cNvSpPr/>
          <p:nvPr/>
        </p:nvSpPr>
        <p:spPr>
          <a:xfrm>
            <a:off x="5440045" y="5409565"/>
            <a:ext cx="1435100" cy="85852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Dephasing</a:t>
            </a:r>
            <a:endParaRPr lang="en-US" altLang="zh-CN"/>
          </a:p>
        </p:txBody>
      </p:sp>
      <p:sp>
        <p:nvSpPr>
          <p:cNvPr id="16" name="矩形 15"/>
          <p:cNvSpPr/>
          <p:nvPr/>
        </p:nvSpPr>
        <p:spPr>
          <a:xfrm>
            <a:off x="3543935" y="4302125"/>
            <a:ext cx="1088390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12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Energy Loss</a:t>
            </a:r>
            <a:endParaRPr lang="en-US" altLang="zh-CN" sz="1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zh-CN" sz="12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(Decay)</a:t>
            </a:r>
            <a:endParaRPr lang="en-US" altLang="zh-CN" sz="1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543618" y="5445760"/>
            <a:ext cx="1177925" cy="27559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12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Decoherence</a:t>
            </a:r>
            <a:endParaRPr lang="en-US" altLang="zh-CN" sz="1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cxnSp>
        <p:nvCxnSpPr>
          <p:cNvPr id="18" name="直接箭头连接符 17"/>
          <p:cNvCxnSpPr>
            <a:stCxn id="4" idx="3"/>
            <a:endCxn id="8" idx="1"/>
          </p:cNvCxnSpPr>
          <p:nvPr/>
        </p:nvCxnSpPr>
        <p:spPr>
          <a:xfrm flipV="1">
            <a:off x="3408680" y="2414905"/>
            <a:ext cx="1631950" cy="5080"/>
          </a:xfrm>
          <a:prstGeom prst="straightConnector1">
            <a:avLst/>
          </a:prstGeom>
          <a:ln w="38100" cmpd="sng">
            <a:solidFill>
              <a:schemeClr val="accent5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曲线连接符 18"/>
          <p:cNvCxnSpPr>
            <a:stCxn id="8" idx="2"/>
            <a:endCxn id="9" idx="1"/>
          </p:cNvCxnSpPr>
          <p:nvPr/>
        </p:nvCxnSpPr>
        <p:spPr>
          <a:xfrm rot="5400000">
            <a:off x="2751773" y="1578293"/>
            <a:ext cx="1958975" cy="4879340"/>
          </a:xfrm>
          <a:prstGeom prst="curvedConnector4">
            <a:avLst>
              <a:gd name="adj1" fmla="val 25024"/>
              <a:gd name="adj2" fmla="val 116267"/>
            </a:avLst>
          </a:prstGeom>
          <a:ln w="38100">
            <a:solidFill>
              <a:srgbClr val="D54A47"/>
            </a:solidFill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bloch_decay"/>
          <p:cNvPicPr>
            <a:picLocks noChangeAspect="1"/>
          </p:cNvPicPr>
          <p:nvPr/>
        </p:nvPicPr>
        <p:blipFill>
          <a:blip r:embed="rId1"/>
          <a:srcRect r="6685"/>
          <a:stretch>
            <a:fillRect/>
          </a:stretch>
        </p:blipFill>
        <p:spPr>
          <a:xfrm>
            <a:off x="6984365" y="3401060"/>
            <a:ext cx="1289685" cy="1361440"/>
          </a:xfrm>
          <a:prstGeom prst="rect">
            <a:avLst/>
          </a:prstGeom>
          <a:noFill/>
        </p:spPr>
      </p:pic>
      <p:pic>
        <p:nvPicPr>
          <p:cNvPr id="10" name="图片 9" descr="bloch_dephasi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365" y="4997450"/>
            <a:ext cx="1289685" cy="146113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097780" y="3194050"/>
            <a:ext cx="3615690" cy="337883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385685" y="2940685"/>
            <a:ext cx="1231900" cy="460375"/>
          </a:xfrm>
          <a:prstGeom prst="rect">
            <a:avLst/>
          </a:prstGeom>
          <a:solidFill>
            <a:schemeClr val="bg1"/>
          </a:solidFill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2400" b="1">
                <a:ln/>
                <a:solidFill>
                  <a:schemeClr val="accent5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Errors</a:t>
            </a:r>
            <a:endParaRPr lang="en-US" altLang="zh-CN" sz="2400" b="1">
              <a:ln/>
              <a:solidFill>
                <a:schemeClr val="accent5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Quantum Error Correction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137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137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45135" y="2757805"/>
            <a:ext cx="3412490" cy="52197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l"/>
            <a:r>
              <a:rPr lang="en-US" altLang="zh-CN" sz="2800">
                <a:ln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Quantum Errors</a:t>
            </a:r>
            <a:endParaRPr lang="en-US" altLang="zh-CN" sz="2800">
              <a:ln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21715" y="3382010"/>
            <a:ext cx="1821815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FF0000"/>
                </a:solidFill>
              </a:rPr>
              <a:t>Bit flip</a:t>
            </a:r>
            <a:endParaRPr lang="en-US" altLang="zh-CN">
              <a:solidFill>
                <a:srgbClr val="FF0000"/>
              </a:solidFill>
            </a:endParaRPr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FF0000"/>
                </a:solidFill>
              </a:rPr>
              <a:t>Dephasing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45135" y="915035"/>
            <a:ext cx="59817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Review: Classical error correction</a:t>
            </a:r>
            <a:endParaRPr lang="en-US" altLang="zh-CN" sz="28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21715" y="1441450"/>
            <a:ext cx="7312025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R</a:t>
            </a:r>
            <a:r>
              <a:rPr lang="zh-CN" altLang="en-US"/>
              <a:t>edundancy encoding</a:t>
            </a:r>
            <a:r>
              <a:rPr lang="en-US" altLang="zh-CN"/>
              <a:t>: Storing information multiple times</a:t>
            </a:r>
            <a:endParaRPr lang="en-US" altLang="zh-CN"/>
          </a:p>
          <a:p>
            <a:pPr marL="285750" indent="-28575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/>
              <a:t>Error correction: If these copies disagree, take the majority of the correct values</a:t>
            </a:r>
            <a:endParaRPr lang="en-US" altLang="zh-CN"/>
          </a:p>
        </p:txBody>
      </p:sp>
      <p:sp>
        <p:nvSpPr>
          <p:cNvPr id="24" name="圆角矩形 23"/>
          <p:cNvSpPr/>
          <p:nvPr/>
        </p:nvSpPr>
        <p:spPr>
          <a:xfrm>
            <a:off x="1210945" y="4624705"/>
            <a:ext cx="1839595" cy="87439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QEC strategies</a:t>
            </a:r>
            <a:endParaRPr lang="en-US" altLang="zh-CN"/>
          </a:p>
        </p:txBody>
      </p:sp>
      <p:sp>
        <p:nvSpPr>
          <p:cNvPr id="25" name="左大括号 24"/>
          <p:cNvSpPr/>
          <p:nvPr/>
        </p:nvSpPr>
        <p:spPr>
          <a:xfrm>
            <a:off x="3205480" y="2732405"/>
            <a:ext cx="454660" cy="3562350"/>
          </a:xfrm>
          <a:prstGeom prst="leftBrace">
            <a:avLst>
              <a:gd name="adj1" fmla="val 8333"/>
              <a:gd name="adj2" fmla="val 65311"/>
            </a:avLst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3731260" y="2465705"/>
            <a:ext cx="5198745" cy="107823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1600">
                <a:solidFill>
                  <a:schemeClr val="tx1"/>
                </a:solidFill>
                <a:sym typeface="+mn-ea"/>
              </a:rPr>
              <a:t>Bit flip code:</a:t>
            </a:r>
            <a:endParaRPr lang="en-US" altLang="zh-CN" sz="160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tx1"/>
                </a:solidFill>
                <a:sym typeface="+mn-ea"/>
              </a:rPr>
              <a:t>Analogous to classical repetition code, this method uses three </a:t>
            </a:r>
            <a:r>
              <a:rPr lang="en-US" altLang="zh-CN" sz="1600" b="1">
                <a:solidFill>
                  <a:srgbClr val="FF0000"/>
                </a:solidFill>
                <a:sym typeface="+mn-ea"/>
              </a:rPr>
              <a:t>entangled</a:t>
            </a:r>
            <a:r>
              <a:rPr lang="en-US" altLang="zh-CN" sz="1600">
                <a:solidFill>
                  <a:schemeClr val="tx1"/>
                </a:solidFill>
                <a:sym typeface="+mn-ea"/>
              </a:rPr>
              <a:t> physical qubits to encode one logical qubit.</a:t>
            </a:r>
            <a:endParaRPr lang="en-US" altLang="zh-CN" sz="1600">
              <a:solidFill>
                <a:schemeClr val="tx1"/>
              </a:solidFill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3731260" y="3639820"/>
            <a:ext cx="5198745" cy="79502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1600">
                <a:solidFill>
                  <a:schemeClr val="tx1"/>
                </a:solidFill>
                <a:sym typeface="+mn-ea"/>
              </a:rPr>
              <a:t>Sign flip code:</a:t>
            </a:r>
            <a:endParaRPr lang="en-US" altLang="zh-CN" sz="160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tx1"/>
                </a:solidFill>
                <a:sym typeface="+mn-ea"/>
              </a:rPr>
              <a:t>Constructing three-body entangled state in the Hardmard basis.</a:t>
            </a:r>
            <a:endParaRPr lang="en-US" altLang="zh-CN" sz="1600">
              <a:solidFill>
                <a:schemeClr val="tx1"/>
              </a:solidFill>
              <a:sym typeface="+mn-ea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3731260" y="4530725"/>
            <a:ext cx="5198745" cy="91567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1600">
                <a:solidFill>
                  <a:schemeClr val="tx1"/>
                </a:solidFill>
                <a:sym typeface="+mn-ea"/>
              </a:rPr>
              <a:t>Shor code:</a:t>
            </a:r>
            <a:endParaRPr lang="en-US" altLang="zh-CN" sz="160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tx1"/>
                </a:solidFill>
                <a:sym typeface="+mn-ea"/>
              </a:rPr>
              <a:t>Shor code corrects arbitrary </a:t>
            </a:r>
            <a:r>
              <a:rPr lang="en-US" altLang="zh-CN" sz="1600" b="1">
                <a:solidFill>
                  <a:srgbClr val="FF0000"/>
                </a:solidFill>
                <a:sym typeface="+mn-ea"/>
              </a:rPr>
              <a:t>single</a:t>
            </a:r>
            <a:r>
              <a:rPr lang="en-US" altLang="zh-CN" sz="1600">
                <a:solidFill>
                  <a:schemeClr val="tx1"/>
                </a:solidFill>
                <a:sym typeface="+mn-ea"/>
              </a:rPr>
              <a:t>-qubit errors.</a:t>
            </a:r>
            <a:endParaRPr lang="en-US" altLang="zh-CN" sz="1600">
              <a:solidFill>
                <a:schemeClr val="tx1"/>
              </a:solidFill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tx1"/>
                </a:solidFill>
                <a:sym typeface="+mn-ea"/>
              </a:rPr>
              <a:t>Coding in groups of three</a:t>
            </a:r>
            <a:endParaRPr lang="en-US" altLang="zh-CN" sz="1600">
              <a:solidFill>
                <a:schemeClr val="tx1"/>
              </a:solidFill>
              <a:sym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3731260" y="5542280"/>
            <a:ext cx="5198745" cy="1051560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2">
                <a:lumMod val="25000"/>
                <a:lumOff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1600">
                <a:solidFill>
                  <a:schemeClr val="tx1"/>
                </a:solidFill>
                <a:sym typeface="+mn-ea"/>
              </a:rPr>
              <a:t>Bosonic codes:</a:t>
            </a:r>
            <a:endParaRPr lang="en-US" altLang="zh-CN" sz="1600">
              <a:solidFill>
                <a:schemeClr val="tx1"/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>
                <a:solidFill>
                  <a:schemeClr val="tx1"/>
                </a:solidFill>
                <a:sym typeface="+mn-ea"/>
              </a:rPr>
              <a:t>Storing error-correctable quantum information in </a:t>
            </a:r>
            <a:r>
              <a:rPr lang="en-US" altLang="zh-CN" sz="1600" b="1">
                <a:solidFill>
                  <a:srgbClr val="FF0000"/>
                </a:solidFill>
                <a:sym typeface="+mn-ea"/>
              </a:rPr>
              <a:t>bosonic</a:t>
            </a:r>
            <a:r>
              <a:rPr lang="en-US" altLang="zh-CN" sz="1600">
                <a:solidFill>
                  <a:schemeClr val="tx1"/>
                </a:solidFill>
                <a:sym typeface="+mn-ea"/>
              </a:rPr>
              <a:t> modes</a:t>
            </a:r>
            <a:endParaRPr lang="en-US" altLang="zh-CN" sz="1600">
              <a:solidFill>
                <a:schemeClr val="tx1"/>
              </a:solidFill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600" b="1">
                <a:solidFill>
                  <a:srgbClr val="FF0000"/>
                </a:solidFill>
                <a:sym typeface="+mn-ea"/>
              </a:rPr>
              <a:t>Cat</a:t>
            </a:r>
            <a:r>
              <a:rPr lang="en-US" altLang="zh-CN" sz="1600">
                <a:solidFill>
                  <a:schemeClr val="tx1"/>
                </a:solidFill>
                <a:sym typeface="+mn-ea"/>
              </a:rPr>
              <a:t>/Gottesman-Kitaev-Preskill (GKP)/Binomial</a:t>
            </a:r>
            <a:endParaRPr lang="en-US" altLang="zh-CN" sz="160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gradFill>
            <a:gsLst>
              <a:gs pos="19000">
                <a:srgbClr val="FE4444"/>
              </a:gs>
              <a:gs pos="57000">
                <a:srgbClr val="832B2B"/>
              </a:gs>
            </a:gsLst>
            <a:lin ang="5400000" scaled="0"/>
          </a:gra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Cat qubit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137"/>
            <a:ext cx="1858577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137"/>
            <a:ext cx="1858577" cy="1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数值求解方法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137"/>
            <a:ext cx="1858577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137"/>
            <a:ext cx="1858577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884555" y="2983865"/>
            <a:ext cx="6736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通过</a:t>
            </a:r>
            <a:r>
              <a:rPr lang="en-US" altLang="zh-CN"/>
              <a:t>runge-kutta</a:t>
            </a:r>
            <a:r>
              <a:rPr lang="zh-CN" altLang="en-US"/>
              <a:t>方法积分，可求出波函数任意</a:t>
            </a:r>
            <a:r>
              <a:rPr lang="en-US" altLang="zh-CN"/>
              <a:t>t</a:t>
            </a:r>
            <a:r>
              <a:rPr lang="zh-CN" altLang="en-US"/>
              <a:t>时刻的波函数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015365" y="3352165"/>
            <a:ext cx="42348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设定初始值并调用</a:t>
            </a:r>
            <a:r>
              <a:rPr lang="en-US" altLang="zh-CN"/>
              <a:t>runge-kutta</a:t>
            </a:r>
            <a:r>
              <a:rPr lang="zh-CN" altLang="en-US"/>
              <a:t>法进行积分，对应部分程序如下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5365" y="1750060"/>
            <a:ext cx="5067300" cy="103822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84555" y="1151255"/>
            <a:ext cx="4365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定义波函数关于时间一阶导的函数</a:t>
            </a:r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390" y="4094480"/>
            <a:ext cx="3949700" cy="23209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一维线性谐振子求解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137"/>
            <a:ext cx="1858577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137"/>
            <a:ext cx="1858577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78815" y="1176655"/>
            <a:ext cx="3806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一维线性谐振子薛定谔方程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8095" y="1677670"/>
            <a:ext cx="5765800" cy="9378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81685" y="2852420"/>
            <a:ext cx="6616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不同类型的问题对应的薛定谔方程就只是势能不同，定义线性谐振子势能</a:t>
            </a:r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330" y="3849370"/>
            <a:ext cx="2990850" cy="15430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858577" y="197440"/>
            <a:ext cx="5426846" cy="493394"/>
          </a:xfrm>
          <a:prstGeom prst="rect">
            <a:avLst/>
          </a:prstGeom>
          <a:solidFill>
            <a:srgbClr val="5482A3"/>
          </a:solidFill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j-cs"/>
              </a:rPr>
              <a:t>一维线性谐振子求解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cxnSp>
        <p:nvCxnSpPr>
          <p:cNvPr id="6" name="直接连接符 5"/>
          <p:cNvCxnSpPr>
            <a:endCxn id="5" idx="1"/>
          </p:cNvCxnSpPr>
          <p:nvPr/>
        </p:nvCxnSpPr>
        <p:spPr>
          <a:xfrm>
            <a:off x="0" y="444137"/>
            <a:ext cx="1858577" cy="0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3"/>
          </p:cNvCxnSpPr>
          <p:nvPr/>
        </p:nvCxnSpPr>
        <p:spPr>
          <a:xfrm>
            <a:off x="7285423" y="444137"/>
            <a:ext cx="1858577" cy="1"/>
          </a:xfrm>
          <a:prstGeom prst="line">
            <a:avLst/>
          </a:prstGeom>
          <a:ln w="25400">
            <a:solidFill>
              <a:srgbClr val="5482A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78815" y="1176655"/>
            <a:ext cx="3806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运行结果</a:t>
            </a:r>
            <a:endParaRPr lang="zh-CN" altLang="en-US"/>
          </a:p>
        </p:txBody>
      </p:sp>
      <p:pic>
        <p:nvPicPr>
          <p:cNvPr id="2" name="图片 1" descr="SimpleHarmonicOscillator@2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0530" y="2705735"/>
            <a:ext cx="4055110" cy="2704465"/>
          </a:xfrm>
          <a:prstGeom prst="rect">
            <a:avLst/>
          </a:prstGeom>
        </p:spPr>
      </p:pic>
      <p:pic>
        <p:nvPicPr>
          <p:cNvPr id="4" name="图片 3" descr="SimpleHarmonicOscillato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365" y="2705735"/>
            <a:ext cx="3949065" cy="29622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87070" y="1735455"/>
            <a:ext cx="5285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初始设置为位置处于</a:t>
            </a:r>
            <a:r>
              <a:rPr lang="en-US" altLang="zh-CN"/>
              <a:t>3</a:t>
            </a:r>
            <a:r>
              <a:rPr lang="zh-CN" altLang="en-US"/>
              <a:t>处的基态波函数</a:t>
            </a:r>
            <a:r>
              <a:rPr lang="en-US" altLang="zh-CN"/>
              <a:t>(</a:t>
            </a:r>
            <a:r>
              <a:rPr lang="zh-CN" altLang="en-US"/>
              <a:t>高斯函数</a:t>
            </a:r>
            <a:r>
              <a:rPr lang="en-US" altLang="zh-CN"/>
              <a:t>)</a:t>
            </a:r>
            <a:endParaRPr lang="en-US" altLang="zh-C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黄色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自定义 2">
      <a:majorFont>
        <a:latin typeface="Broadway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2456</Words>
  <Application>WPS 演示</Application>
  <PresentationFormat>全屏显示(4:3)</PresentationFormat>
  <Paragraphs>147</Paragraphs>
  <Slides>16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13</vt:i4>
      </vt:variant>
      <vt:variant>
        <vt:lpstr>幻灯片标题</vt:lpstr>
      </vt:variant>
      <vt:variant>
        <vt:i4>16</vt:i4>
      </vt:variant>
    </vt:vector>
  </HeadingPairs>
  <TitlesOfParts>
    <vt:vector size="39" baseType="lpstr">
      <vt:lpstr>Arial</vt:lpstr>
      <vt:lpstr>宋体</vt:lpstr>
      <vt:lpstr>Wingdings</vt:lpstr>
      <vt:lpstr>微软雅黑</vt:lpstr>
      <vt:lpstr>Arial Rounded MT Bold</vt:lpstr>
      <vt:lpstr>Cambria</vt:lpstr>
      <vt:lpstr>隶书</vt:lpstr>
      <vt:lpstr>Arial Unicode MS</vt:lpstr>
      <vt:lpstr>Calibri</vt:lpstr>
      <vt:lpstr>Office 主题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Equation.AxMath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王齐</dc:creator>
  <cp:lastModifiedBy>The answer.</cp:lastModifiedBy>
  <cp:revision>260</cp:revision>
  <cp:lastPrinted>2015-03-12T14:31:00Z</cp:lastPrinted>
  <dcterms:created xsi:type="dcterms:W3CDTF">2014-12-22T06:08:00Z</dcterms:created>
  <dcterms:modified xsi:type="dcterms:W3CDTF">2021-09-06T14:43:09Z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78D8ACC383934896823F30E4F1112D0C</vt:lpwstr>
  </property>
  <property fmtid="{D5CDD505-2E9C-101B-9397-08002B2CF9AE}" pid="3" name="KSOProductBuildVer">
    <vt:lpwstr>2052-11.1.0.10700</vt:lpwstr>
  </property>
</Properties>
</file>